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ca60b76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ca60b76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e3bb43e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e3bb43e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e3bb43e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e3bb43e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e3bb43e6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e3bb43e6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a60b76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a60b76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ca60b76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ca60b76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a60b76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a60b76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a60b76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a60b76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a60b76c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a60b76c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ca60b76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ca60b76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ca60b76c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ca60b76c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ca60b76c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ca60b76c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a60b76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a60b76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ca60b76c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ca60b76c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ca60b7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ca60b7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a60b76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a60b76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ca60b76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ca60b76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a60b76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ca60b76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a60b76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ca60b76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a60b76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ca60b76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a60b76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ca60b76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.jp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4.jpg"/><Relationship Id="rId5" Type="http://schemas.openxmlformats.org/officeDocument/2006/relationships/image" Target="../media/image24.png"/><Relationship Id="rId6" Type="http://schemas.openxmlformats.org/officeDocument/2006/relationships/image" Target="../media/image28.jpg"/><Relationship Id="rId7" Type="http://schemas.openxmlformats.org/officeDocument/2006/relationships/hyperlink" Target="mailto:jagello@list.ru" TargetMode="External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5333" y="743449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ExtraBold"/>
                <a:ea typeface="Montserrat ExtraBold"/>
                <a:cs typeface="Montserrat ExtraBold"/>
                <a:sym typeface="Montserrat ExtraBold"/>
              </a:rPr>
              <a:t>Модуль прогноза курса акций и дивидендов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92466" y="3560637"/>
            <a:ext cx="156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Флюгер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71" y="3291936"/>
            <a:ext cx="520825" cy="6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4" y="1387175"/>
            <a:ext cx="6094125" cy="2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852525"/>
            <a:ext cx="85206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1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100">
                <a:latin typeface="Montserrat ExtraBold"/>
                <a:ea typeface="Montserrat ExtraBold"/>
                <a:cs typeface="Montserrat ExtraBold"/>
                <a:sym typeface="Montserrat ExtraBold"/>
              </a:rPr>
              <a:t>Веб интерфейс</a:t>
            </a:r>
            <a:endParaRPr sz="6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500"/>
            <a:ext cx="8839200" cy="4385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 rot="10800000">
            <a:off x="386775" y="1395550"/>
            <a:ext cx="714300" cy="2050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1178250" y="3286675"/>
            <a:ext cx="63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Меню главных разделов: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определение риск-профиля, списки активов...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24"/>
          <p:cNvCxnSpPr/>
          <p:nvPr/>
        </p:nvCxnSpPr>
        <p:spPr>
          <a:xfrm rot="10800000">
            <a:off x="1892425" y="1228450"/>
            <a:ext cx="1427400" cy="1058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4"/>
          <p:cNvSpPr txBox="1"/>
          <p:nvPr/>
        </p:nvSpPr>
        <p:spPr>
          <a:xfrm>
            <a:off x="3421219" y="2105850"/>
            <a:ext cx="3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Выбор компании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для получения прогноза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053"/>
            <a:ext cx="9144000" cy="451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28150" y="6230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>
                <a:latin typeface="Montserrat ExtraBold"/>
                <a:ea typeface="Montserrat ExtraBold"/>
                <a:cs typeface="Montserrat ExtraBold"/>
                <a:sym typeface="Montserrat ExtraBold"/>
              </a:rPr>
              <a:t>Решено</a:t>
            </a:r>
            <a:endParaRPr sz="36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75775" y="1570151"/>
            <a:ext cx="85206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истема построения прогноза ключевых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финансовых и производственных показателей компаний</a:t>
            </a:r>
            <a:br>
              <a:rPr lang="ru" sz="17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</a:t>
            </a:r>
            <a:endParaRPr sz="3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одели машинного обучения для прогнозирования среднегодовой или среднеквартальной цены акций</a:t>
            </a:r>
            <a:br>
              <a:rPr lang="ru" sz="17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Интерфейс для стационарного ПК и веб-интерфейс,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серверная часть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751674" y="112593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Технологии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772623" y="2116250"/>
            <a:ext cx="5393400" cy="16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Frontend: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JS, Vue.js, Vuetify, ApexChart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Backend: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Python, FastAPI, SQLite, Uvicorn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Machine Learning: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Python, Scikit Learn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50" y="1331750"/>
            <a:ext cx="2962375" cy="2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709750" y="82808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Реализация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733011" y="2174191"/>
            <a:ext cx="10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Команда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1848540" y="2174191"/>
            <a:ext cx="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MVP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2599838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3549725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Бета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4336325" y="2174194"/>
            <a:ext cx="14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Фокус-группы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5891299" y="2174191"/>
            <a:ext cx="11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Доработка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7145281" y="2174191"/>
            <a:ext cx="7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Релиз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2916452" y="3776494"/>
            <a:ext cx="331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6 месяцев / 3 000 000 </a:t>
            </a:r>
            <a:r>
              <a:rPr b="1" lang="ru" sz="1450">
                <a:solidFill>
                  <a:srgbClr val="333333"/>
                </a:solidFill>
                <a:highlight>
                  <a:srgbClr val="FFFFFF"/>
                </a:highlight>
              </a:rPr>
              <a:t>₽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838050" y="3023544"/>
            <a:ext cx="7196700" cy="18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 rot="5400000">
            <a:off x="7994725" y="2721894"/>
            <a:ext cx="546300" cy="7854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8"/>
          <p:cNvCxnSpPr/>
          <p:nvPr/>
        </p:nvCxnSpPr>
        <p:spPr>
          <a:xfrm>
            <a:off x="1201725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8"/>
          <p:cNvCxnSpPr/>
          <p:nvPr/>
        </p:nvCxnSpPr>
        <p:spPr>
          <a:xfrm>
            <a:off x="21469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29648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3834274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5001476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8"/>
          <p:cNvCxnSpPr/>
          <p:nvPr/>
        </p:nvCxnSpPr>
        <p:spPr>
          <a:xfrm>
            <a:off x="6450200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8"/>
          <p:cNvCxnSpPr/>
          <p:nvPr/>
        </p:nvCxnSpPr>
        <p:spPr>
          <a:xfrm>
            <a:off x="7510225" y="2702694"/>
            <a:ext cx="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51661" y="43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Новаторские идеи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667869" y="1487693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Прогнозируем с помощью искусственного интеллекта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не только цены, но и прочие показатели, например, дивиденды;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Оцениваем риск как изменчивость показателей компании,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а не цены акций;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Держим курс на доказательное инвестирование, т.е. каждая инвестиционная идея должна получить статистическое подтверждение и за счет этого рост качества наших услуг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для клиентов;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50348">
            <a:off x="7815927" y="-250817"/>
            <a:ext cx="1519788" cy="138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5535174" y="0"/>
            <a:ext cx="4596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730722" y="64406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Данные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730722" y="1760057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Roboto"/>
                <a:ea typeface="Roboto"/>
                <a:cs typeface="Roboto"/>
                <a:sym typeface="Roboto"/>
              </a:rPr>
              <a:t>Публичные отчеты компаний: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700">
                <a:latin typeface="Roboto"/>
                <a:ea typeface="Roboto"/>
                <a:cs typeface="Roboto"/>
                <a:sym typeface="Roboto"/>
              </a:rPr>
              <a:t>  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 прибылях и убытках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Балансовый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 движении денежных средств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Производственные показатели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4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Дивиденды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12" y="0"/>
            <a:ext cx="71367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65" y="234777"/>
            <a:ext cx="6818475" cy="46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-500529">
            <a:off x="5849366" y="-812426"/>
            <a:ext cx="5930018" cy="50333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type="title"/>
          </p:nvPr>
        </p:nvSpPr>
        <p:spPr>
          <a:xfrm>
            <a:off x="730724" y="759300"/>
            <a:ext cx="64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Экономический эффект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730724" y="1948625"/>
            <a:ext cx="666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До 1 000 000 клиентов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в год можно привлечь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Средний размер сделки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55 300 </a:t>
            </a:r>
            <a:r>
              <a:rPr b="1" lang="ru" sz="1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₽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Активных клиентов около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10-15%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от общего числа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latin typeface="Roboto"/>
                <a:ea typeface="Roboto"/>
                <a:cs typeface="Roboto"/>
                <a:sym typeface="Roboto"/>
              </a:rPr>
              <a:t>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Порядка </a:t>
            </a:r>
            <a:r>
              <a:rPr b="1" lang="ru" sz="1900">
                <a:latin typeface="Roboto"/>
                <a:ea typeface="Roboto"/>
                <a:cs typeface="Roboto"/>
                <a:sym typeface="Roboto"/>
              </a:rPr>
              <a:t>2 000 000 </a:t>
            </a:r>
            <a:r>
              <a:rPr b="1" lang="ru" sz="1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₽</a:t>
            </a:r>
            <a:r>
              <a:rPr lang="ru" sz="1900">
                <a:latin typeface="Roboto"/>
                <a:ea typeface="Roboto"/>
                <a:cs typeface="Roboto"/>
                <a:sym typeface="Roboto"/>
              </a:rPr>
              <a:t> комиссии с каждой сделки </a:t>
            </a:r>
            <a:br>
              <a:rPr lang="ru" sz="1900">
                <a:latin typeface="Roboto"/>
                <a:ea typeface="Roboto"/>
                <a:cs typeface="Roboto"/>
                <a:sym typeface="Roboto"/>
              </a:rPr>
            </a:br>
            <a:r>
              <a:rPr lang="ru" sz="1900">
                <a:latin typeface="Roboto"/>
                <a:ea typeface="Roboto"/>
                <a:cs typeface="Roboto"/>
                <a:sym typeface="Roboto"/>
              </a:rPr>
              <a:t>всех активных клиентов в месяц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10648283">
            <a:off x="-1683678" y="-1809563"/>
            <a:ext cx="4317625" cy="366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20" y="0"/>
            <a:ext cx="83183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2941270" y="1003950"/>
            <a:ext cx="3135600" cy="313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3634929" y="2183956"/>
            <a:ext cx="2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Опрос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706" y="3749549"/>
            <a:ext cx="3787976" cy="7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1500" y="500714"/>
            <a:ext cx="946376" cy="9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7329971" y="1450800"/>
            <a:ext cx="1480800" cy="14808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type="title"/>
          </p:nvPr>
        </p:nvSpPr>
        <p:spPr>
          <a:xfrm>
            <a:off x="429348" y="32978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Команда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22" y="1450762"/>
            <a:ext cx="1506585" cy="148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454" y="1450763"/>
            <a:ext cx="1480662" cy="148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97" y="1450763"/>
            <a:ext cx="1480662" cy="1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5463156" y="2993088"/>
            <a:ext cx="153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Максим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Виксна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Backend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3663287" y="2993088"/>
            <a:ext cx="153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Иван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Бондарев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Дизайн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872034" y="2993088"/>
            <a:ext cx="1864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Даниил 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Сосинский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rontend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00" y="1450762"/>
            <a:ext cx="1110490" cy="1480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460775" y="2993088"/>
            <a:ext cx="153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Андрей 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Ягелло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AI/ML,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team lead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441965" y="4462359"/>
            <a:ext cx="67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Telegram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@andyjagello        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E-mail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jagello@list.ru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Phone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+79248412711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6571" y="1497299"/>
            <a:ext cx="1387601" cy="13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7240025" y="2993088"/>
            <a:ext cx="194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Данила </a:t>
            </a:r>
            <a:br>
              <a:rPr b="1" lang="ru">
                <a:latin typeface="Roboto"/>
                <a:ea typeface="Roboto"/>
                <a:cs typeface="Roboto"/>
                <a:sym typeface="Roboto"/>
              </a:rPr>
            </a:br>
            <a:r>
              <a:rPr b="1" lang="ru">
                <a:latin typeface="Roboto"/>
                <a:ea typeface="Roboto"/>
                <a:cs typeface="Roboto"/>
                <a:sym typeface="Roboto"/>
              </a:rPr>
              <a:t>Бондаренко</a:t>
            </a:r>
            <a:b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rontend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127017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600"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ru" sz="6600">
                <a:latin typeface="Montserrat ExtraBold"/>
                <a:ea typeface="Montserrat ExtraBold"/>
                <a:cs typeface="Montserrat ExtraBold"/>
                <a:sym typeface="Montserrat ExtraBold"/>
              </a:rPr>
              <a:t>tandalone</a:t>
            </a:r>
            <a:endParaRPr sz="6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25" y="152400"/>
            <a:ext cx="699052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575" y="720288"/>
            <a:ext cx="4257675" cy="2276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" name="Google Shape;75;p16"/>
          <p:cNvCxnSpPr/>
          <p:nvPr/>
        </p:nvCxnSpPr>
        <p:spPr>
          <a:xfrm>
            <a:off x="6008088" y="3034550"/>
            <a:ext cx="1638900" cy="1638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5" y="268450"/>
            <a:ext cx="8176051" cy="46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62" y="0"/>
            <a:ext cx="74308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853220"/>
            <a:ext cx="4932576" cy="3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80" y="152400"/>
            <a:ext cx="58702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 rot="-806628">
            <a:off x="175682" y="436049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ЭТО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 rot="-806628">
            <a:off x="5664903" y="345114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ОЧЕНЬ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 rot="-806628">
            <a:off x="1678559" y="3791138"/>
            <a:ext cx="4299513" cy="1339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ТОЧНО!</a:t>
            </a:r>
            <a:endParaRPr sz="75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88" y="1370763"/>
            <a:ext cx="5246425" cy="240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6284817" y="1096300"/>
            <a:ext cx="2035974" cy="248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967" y="152400"/>
            <a:ext cx="61402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850" y="4467150"/>
            <a:ext cx="452200" cy="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